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8" r:id="rId4"/>
    <p:sldId id="269" r:id="rId5"/>
    <p:sldId id="267" r:id="rId6"/>
    <p:sldId id="270" r:id="rId7"/>
    <p:sldId id="271" r:id="rId8"/>
    <p:sldId id="272" r:id="rId9"/>
    <p:sldId id="273" r:id="rId10"/>
    <p:sldId id="27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4400" b="1" i="0" u="none" strike="noStrike" cap="none" normalizeH="0" baseline="0" dirty="0">
                <a:ln>
                  <a:noFill/>
                </a:ln>
                <a:solidFill>
                  <a:srgbClr val="000000"/>
                </a:solidFill>
                <a:effectLst/>
                <a:latin typeface="Kokila" pitchFamily="34" charset="0"/>
                <a:ea typeface="Times New Roman" pitchFamily="18" charset="0"/>
                <a:cs typeface="Kokila" pitchFamily="34" charset="0"/>
              </a:rPr>
              <a:t>लोकगीत</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solidFill>
                  <a:schemeClr val="tx1"/>
                </a:solidFill>
              </a:rPr>
              <a:t>HIND</a:t>
            </a:r>
            <a:r>
              <a:rPr lang="hi-IN" dirty="0">
                <a:solidFill>
                  <a:schemeClr val="tx1"/>
                </a:solidFill>
              </a:rPr>
              <a:t>306 लोक </a:t>
            </a:r>
            <a:r>
              <a:rPr lang="hi-IN">
                <a:solidFill>
                  <a:schemeClr val="tx1"/>
                </a:solidFill>
              </a:rPr>
              <a:t>साहित्य  </a:t>
            </a:r>
            <a:endParaRPr lang="hi-IN" dirty="0">
              <a:solidFill>
                <a:schemeClr val="tx1"/>
              </a:solidFill>
            </a:endParaRPr>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37A94-8873-F51C-F6DA-10BD888AB087}"/>
              </a:ext>
            </a:extLst>
          </p:cNvPr>
          <p:cNvSpPr>
            <a:spLocks noGrp="1"/>
          </p:cNvSpPr>
          <p:nvPr>
            <p:ph type="title"/>
          </p:nvPr>
        </p:nvSpPr>
        <p:spPr/>
        <p:txBody>
          <a:bodyPr/>
          <a:lstStyle/>
          <a:p>
            <a:r>
              <a:rPr lang="hi-IN" dirty="0"/>
              <a:t>लोकगीत</a:t>
            </a:r>
            <a:endParaRPr lang="en-IN" dirty="0"/>
          </a:p>
        </p:txBody>
      </p:sp>
      <p:sp>
        <p:nvSpPr>
          <p:cNvPr id="3" name="Content Placeholder 2">
            <a:extLst>
              <a:ext uri="{FF2B5EF4-FFF2-40B4-BE49-F238E27FC236}">
                <a16:creationId xmlns:a16="http://schemas.microsoft.com/office/drawing/2014/main" id="{367273DB-E709-F48F-A50C-22D4A21D43A0}"/>
              </a:ext>
            </a:extLst>
          </p:cNvPr>
          <p:cNvSpPr>
            <a:spLocks noGrp="1"/>
          </p:cNvSpPr>
          <p:nvPr>
            <p:ph idx="1"/>
          </p:nvPr>
        </p:nvSpPr>
        <p:spPr/>
        <p:txBody>
          <a:bodyPr>
            <a:normAutofit fontScale="92500" lnSpcReduction="20000"/>
          </a:bodyPr>
          <a:lstStyle/>
          <a:p>
            <a:pPr algn="just">
              <a:lnSpc>
                <a:spcPct val="150000"/>
              </a:lnSpc>
            </a:pPr>
            <a:r>
              <a:rPr lang="hi-IN" dirty="0"/>
              <a:t>लोकगीत लोक के गीत हैं। जिन्हें कोई एक व्यक्ति नहीं बल्कि पूरा लोक समाज अपनाता है। सामान्यतः लोक में प्रचलित, लोक द्वारा रचित एवं लोक के लिए लिखे गए गीतों को लोकगीत कहा जा सकता है। लोकगीतों का रचनाकार अपने व्यक्तित्व को लोक समर्पित कर देता है। शास्त्रीय नियमों की विशेष परवाह न करके सामान्य लोकव्यवहार के उपयोग में लाने के लिए मानव अपने आनन्द की तरंग में जो छन्दोबद्ध वाणी सहज उद्भूत करता हॅ, वही लोकगीत है।इस प्रकार लोकगीत शब्द का अर्थ हॅ-</a:t>
            </a:r>
            <a:endParaRPr lang="en-IN" dirty="0"/>
          </a:p>
          <a:p>
            <a:pPr algn="just">
              <a:lnSpc>
                <a:spcPct val="150000"/>
              </a:lnSpc>
            </a:pPr>
            <a:r>
              <a:rPr lang="hi-IN" dirty="0"/>
              <a:t>१- लोक में प्रचलित गीत</a:t>
            </a:r>
            <a:endParaRPr lang="en-IN" dirty="0"/>
          </a:p>
          <a:p>
            <a:pPr algn="just">
              <a:lnSpc>
                <a:spcPct val="150000"/>
              </a:lnSpc>
            </a:pPr>
            <a:r>
              <a:rPr lang="hi-IN" dirty="0"/>
              <a:t>२- लोक-रचित गीत</a:t>
            </a:r>
            <a:endParaRPr lang="en-IN" dirty="0"/>
          </a:p>
          <a:p>
            <a:pPr algn="just">
              <a:lnSpc>
                <a:spcPct val="150000"/>
              </a:lnSpc>
            </a:pPr>
            <a:r>
              <a:rPr lang="hi-IN" dirty="0"/>
              <a:t>३- लोक-विषयक गीत</a:t>
            </a:r>
            <a:endParaRPr lang="en-IN" dirty="0"/>
          </a:p>
        </p:txBody>
      </p:sp>
      <p:pic>
        <p:nvPicPr>
          <p:cNvPr id="5" name="Picture 4">
            <a:extLst>
              <a:ext uri="{FF2B5EF4-FFF2-40B4-BE49-F238E27FC236}">
                <a16:creationId xmlns:a16="http://schemas.microsoft.com/office/drawing/2014/main" id="{6271C28F-8303-1DFD-F37F-2E29C0891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1504" y="3958088"/>
            <a:ext cx="3717962" cy="2095579"/>
          </a:xfrm>
          <a:prstGeom prst="rect">
            <a:avLst/>
          </a:prstGeom>
        </p:spPr>
      </p:pic>
    </p:spTree>
    <p:extLst>
      <p:ext uri="{BB962C8B-B14F-4D97-AF65-F5344CB8AC3E}">
        <p14:creationId xmlns:p14="http://schemas.microsoft.com/office/powerpoint/2010/main" val="334380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F1E83-892B-F2E3-5676-8ECF1B6BF0B2}"/>
              </a:ext>
            </a:extLst>
          </p:cNvPr>
          <p:cNvSpPr>
            <a:spLocks noGrp="1"/>
          </p:cNvSpPr>
          <p:nvPr>
            <p:ph type="title"/>
          </p:nvPr>
        </p:nvSpPr>
        <p:spPr/>
        <p:txBody>
          <a:bodyPr/>
          <a:lstStyle/>
          <a:p>
            <a:r>
              <a:rPr lang="hi-IN" dirty="0"/>
              <a:t>लोकगीत की परिभाषाएं</a:t>
            </a:r>
            <a:endParaRPr lang="en-IN" dirty="0"/>
          </a:p>
        </p:txBody>
      </p:sp>
      <p:sp>
        <p:nvSpPr>
          <p:cNvPr id="3" name="Content Placeholder 2">
            <a:extLst>
              <a:ext uri="{FF2B5EF4-FFF2-40B4-BE49-F238E27FC236}">
                <a16:creationId xmlns:a16="http://schemas.microsoft.com/office/drawing/2014/main" id="{CDB96085-B677-8D55-2E6D-38C1CF141C98}"/>
              </a:ext>
            </a:extLst>
          </p:cNvPr>
          <p:cNvSpPr>
            <a:spLocks noGrp="1"/>
          </p:cNvSpPr>
          <p:nvPr>
            <p:ph idx="1"/>
          </p:nvPr>
        </p:nvSpPr>
        <p:spPr>
          <a:xfrm>
            <a:off x="1097280" y="1845733"/>
            <a:ext cx="10058400" cy="4444999"/>
          </a:xfrm>
        </p:spPr>
        <p:txBody>
          <a:bodyPr>
            <a:normAutofit fontScale="85000" lnSpcReduction="20000"/>
          </a:bodyPr>
          <a:lstStyle/>
          <a:p>
            <a:pPr algn="just">
              <a:lnSpc>
                <a:spcPct val="160000"/>
              </a:lnSpc>
            </a:pPr>
            <a:r>
              <a:rPr lang="hi-IN" sz="1400" dirty="0"/>
              <a:t>राल्फ विलियम्स ने कहा है, ‘लोकगीत न पुराना होता है न नया। वह जंगल के एक वृक्ष के समान है जिसकी जड़ें भीतर तक धरती में धंसी हुई है पर जिस में निरंतर नई-नई डालियां, पल्लव और फल-फूल रहते हैं।’</a:t>
            </a:r>
          </a:p>
          <a:p>
            <a:pPr algn="just">
              <a:lnSpc>
                <a:spcPct val="160000"/>
              </a:lnSpc>
            </a:pPr>
            <a:r>
              <a:rPr lang="hi-IN" sz="1400" dirty="0"/>
              <a:t>लोकगीतों की विशेषता प्रकट करते हुए विभिन्न विद्वानों ने उन्हें निम्नलिखित शब्दों में परिभाषित किया है-डॉ. रामनरेश त्रिपाठी ने लोकगीतों को ग्राम्य गीत कहा है, उनके अनुसार,”ग्राम गीत प्रकृति के उद्गार है।इसमें अलंकार नहीं केवल रस है ,छंद नहीं केवल लय है, लालित्य नहीं केवल माधुर्य है। सभी मनुष्य अर्थात स्त्री-पुरुषों के मध्य में हृदय नामक आसन पर बैठकर प्रकृति गान करती है, प्रकृति के ही गान ग्राम्य गीत है।”</a:t>
            </a:r>
          </a:p>
          <a:p>
            <a:pPr algn="just">
              <a:lnSpc>
                <a:spcPct val="160000"/>
              </a:lnSpc>
            </a:pPr>
            <a:r>
              <a:rPr lang="hi-IN" sz="1400" dirty="0"/>
              <a:t>श्याम परमार के अनुसार,“लोकगीतों में विज्ञान की तलाश नहीं मानव संस्कृति का सारल्य और व्यापक भावों का उभार है।”डॉ. सत्येंद्र के अनुसार, “वह गीत जो लोग मानस की अभिव्यक्ति हो अथवा जिनमें लोकमानस भाव भी हो लोकगीत के अंतर्गत आता है।”</a:t>
            </a:r>
          </a:p>
          <a:p>
            <a:pPr algn="just">
              <a:lnSpc>
                <a:spcPct val="160000"/>
              </a:lnSpc>
            </a:pPr>
            <a:r>
              <a:rPr lang="hi-IN" sz="1400" dirty="0"/>
              <a:t>देवेंद्र सत्यार्थी के अनुसार, “लोकगीत किसी संस्कृति के मुंह बोले चित्र होते हैं।”</a:t>
            </a:r>
          </a:p>
          <a:p>
            <a:pPr algn="just">
              <a:lnSpc>
                <a:spcPct val="160000"/>
              </a:lnSpc>
            </a:pPr>
            <a:r>
              <a:rPr lang="hi-IN" sz="1400" dirty="0"/>
              <a:t>हीरामणि सिंह साथी के अनुसार,“लोकगीत जनमानस की कोख से उपजे धरती के गीत हैं जिनमें बांसुरी का आकर्षण भी है एवं बीन की मिठास भी, पुरवइया की मादकता भी है और नारीकंठों का इंद्रजाल भी है। इसकी बोल में एक युग बोलता है एक व्यवस्था बोलती है और एक अनुशासित समाज बोलता है।इनमें पीड़ा भी है उल्लास भी है अपमान भी है और प्रेम समर्पण का अगाध विस्तार भी है जहां एक व्यक्ति की बोली समष्टि की बोली बन जाती है।”</a:t>
            </a:r>
          </a:p>
          <a:p>
            <a:pPr algn="just">
              <a:lnSpc>
                <a:spcPct val="160000"/>
              </a:lnSpc>
            </a:pPr>
            <a:r>
              <a:rPr lang="hi-IN" sz="1400" dirty="0"/>
              <a:t>उपर्युक्त परिभाषाओं के आधार पर कहा जा सकता है कि मानव जीवन के समस्त सुख- दुख, हर्ष-उल्लास की कहानी लोकगीतों में चित्रित है। यह लोकगीत जनमानस के स्वच्छंद एवं निश्चल भाव हैं।</a:t>
            </a:r>
            <a:endParaRPr lang="en-IN" sz="1400" dirty="0"/>
          </a:p>
        </p:txBody>
      </p:sp>
    </p:spTree>
    <p:extLst>
      <p:ext uri="{BB962C8B-B14F-4D97-AF65-F5344CB8AC3E}">
        <p14:creationId xmlns:p14="http://schemas.microsoft.com/office/powerpoint/2010/main" val="2135497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EC6D-20FF-DB59-5EA8-0745618767DC}"/>
              </a:ext>
            </a:extLst>
          </p:cNvPr>
          <p:cNvSpPr>
            <a:spLocks noGrp="1"/>
          </p:cNvSpPr>
          <p:nvPr>
            <p:ph type="title"/>
          </p:nvPr>
        </p:nvSpPr>
        <p:spPr/>
        <p:txBody>
          <a:bodyPr/>
          <a:lstStyle/>
          <a:p>
            <a:r>
              <a:rPr lang="hi-IN" dirty="0"/>
              <a:t>लोकगीत की विशेषताएं </a:t>
            </a:r>
            <a:endParaRPr lang="en-IN" dirty="0"/>
          </a:p>
        </p:txBody>
      </p:sp>
      <p:sp>
        <p:nvSpPr>
          <p:cNvPr id="3" name="Content Placeholder 2">
            <a:extLst>
              <a:ext uri="{FF2B5EF4-FFF2-40B4-BE49-F238E27FC236}">
                <a16:creationId xmlns:a16="http://schemas.microsoft.com/office/drawing/2014/main" id="{306878C5-7D2D-2607-DB6E-344F491A05C3}"/>
              </a:ext>
            </a:extLst>
          </p:cNvPr>
          <p:cNvSpPr>
            <a:spLocks noGrp="1"/>
          </p:cNvSpPr>
          <p:nvPr>
            <p:ph idx="1"/>
          </p:nvPr>
        </p:nvSpPr>
        <p:spPr/>
        <p:txBody>
          <a:bodyPr>
            <a:normAutofit fontScale="77500" lnSpcReduction="20000"/>
          </a:bodyPr>
          <a:lstStyle/>
          <a:p>
            <a:pPr algn="just"/>
            <a:r>
              <a:rPr lang="hi-IN" dirty="0"/>
              <a:t>लोकगीतों की विशेषताओं को निम्नलिखित बिंदुओं द्वारा स्पष्ट किया जा रहा है-</a:t>
            </a:r>
          </a:p>
          <a:p>
            <a:pPr algn="just"/>
            <a:r>
              <a:rPr lang="hi-IN" dirty="0"/>
              <a:t>1.लोकगीत मौखिक परंपरा से हस्तांतरित विकसित होते चलते हैं।</a:t>
            </a:r>
          </a:p>
          <a:p>
            <a:pPr algn="just"/>
            <a:r>
              <a:rPr lang="hi-IN" dirty="0"/>
              <a:t>2.लोकगीतों का रचनाकार अज्ञात होता है।</a:t>
            </a:r>
          </a:p>
          <a:p>
            <a:pPr algn="just"/>
            <a:r>
              <a:rPr lang="hi-IN" dirty="0"/>
              <a:t>3.यह किसी व्यक्ति विशेष की रचना नहीं बल्कि संपूर्ण समूह की रचना होती है।</a:t>
            </a:r>
          </a:p>
          <a:p>
            <a:pPr algn="just"/>
            <a:r>
              <a:rPr lang="hi-IN" dirty="0"/>
              <a:t>4.इनमें निरर्थक शब्द योजना और पुनरावृति की प्रवृत्ति रहती है।</a:t>
            </a:r>
          </a:p>
          <a:p>
            <a:pPr algn="just"/>
            <a:r>
              <a:rPr lang="hi-IN" dirty="0"/>
              <a:t>5.लोकगीत काव्यशास्त्र और भाषा शास्त्र के नियमों से रहित होते हैं।</a:t>
            </a:r>
          </a:p>
          <a:p>
            <a:pPr algn="just"/>
            <a:r>
              <a:rPr lang="hi-IN" dirty="0"/>
              <a:t>6.लोकगीत स्वाभाविक होती है इन में अलंकारिता का कोई स्थान नहीं होता।</a:t>
            </a:r>
          </a:p>
          <a:p>
            <a:pPr algn="just"/>
            <a:r>
              <a:rPr lang="hi-IN" dirty="0"/>
              <a:t>7.लोकगीत भावों की लयात्मक अभिव्यक्ति है।</a:t>
            </a:r>
          </a:p>
          <a:p>
            <a:pPr algn="just"/>
            <a:r>
              <a:rPr lang="hi-IN" dirty="0"/>
              <a:t>8.लोकगीतों में प्रकृति का संपूर्ण रूप समाहित होता है।</a:t>
            </a:r>
          </a:p>
          <a:p>
            <a:pPr algn="just"/>
            <a:r>
              <a:rPr lang="hi-IN" dirty="0"/>
              <a:t>9.लोकगीत मनुष्य के सामाजिक व पारिवारिक एवं व्यक्तिगत जीवन से जुड़े होते हैं।</a:t>
            </a:r>
          </a:p>
          <a:p>
            <a:pPr algn="just"/>
            <a:r>
              <a:rPr lang="hi-IN" dirty="0"/>
              <a:t>10.इनमें प्रश्नोत्तर प्रणाली तथा वस्तुगणन की प्रवृत्ति रहती है।इस प्रकार कहा जा सकता है कि लोकगीतों में लोग जीवन की सच्ची झांकी देखी जा सकती है।</a:t>
            </a:r>
            <a:endParaRPr lang="en-IN" dirty="0"/>
          </a:p>
        </p:txBody>
      </p:sp>
    </p:spTree>
    <p:extLst>
      <p:ext uri="{BB962C8B-B14F-4D97-AF65-F5344CB8AC3E}">
        <p14:creationId xmlns:p14="http://schemas.microsoft.com/office/powerpoint/2010/main" val="4082487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1623F-3948-ECA1-85A4-027B04047905}"/>
              </a:ext>
            </a:extLst>
          </p:cNvPr>
          <p:cNvSpPr>
            <a:spLocks noGrp="1"/>
          </p:cNvSpPr>
          <p:nvPr>
            <p:ph type="title"/>
          </p:nvPr>
        </p:nvSpPr>
        <p:spPr/>
        <p:txBody>
          <a:bodyPr/>
          <a:lstStyle/>
          <a:p>
            <a:r>
              <a:rPr lang="hi-IN" dirty="0"/>
              <a:t>लोकगीतों के प्रमुख प्रकार</a:t>
            </a:r>
            <a:endParaRPr lang="en-IN" dirty="0"/>
          </a:p>
        </p:txBody>
      </p:sp>
      <p:sp>
        <p:nvSpPr>
          <p:cNvPr id="3" name="Content Placeholder 2">
            <a:extLst>
              <a:ext uri="{FF2B5EF4-FFF2-40B4-BE49-F238E27FC236}">
                <a16:creationId xmlns:a16="http://schemas.microsoft.com/office/drawing/2014/main" id="{408C82E2-D8A3-8B50-7A1A-DF821D2B4AC0}"/>
              </a:ext>
            </a:extLst>
          </p:cNvPr>
          <p:cNvSpPr>
            <a:spLocks noGrp="1"/>
          </p:cNvSpPr>
          <p:nvPr>
            <p:ph idx="1"/>
          </p:nvPr>
        </p:nvSpPr>
        <p:spPr/>
        <p:txBody>
          <a:bodyPr/>
          <a:lstStyle/>
          <a:p>
            <a:pPr>
              <a:buFont typeface="Wingdings" panose="05000000000000000000" pitchFamily="2" charset="2"/>
              <a:buChar char="v"/>
            </a:pPr>
            <a:r>
              <a:rPr lang="hi-IN" dirty="0"/>
              <a:t> संस्कारों संबंधी लोकगीत</a:t>
            </a:r>
          </a:p>
          <a:p>
            <a:pPr>
              <a:buFont typeface="Wingdings" panose="05000000000000000000" pitchFamily="2" charset="2"/>
              <a:buChar char="v"/>
            </a:pPr>
            <a:r>
              <a:rPr lang="hi-IN" dirty="0"/>
              <a:t> ऋतु संबंधी लोकगीत</a:t>
            </a:r>
          </a:p>
          <a:p>
            <a:pPr>
              <a:buFont typeface="Wingdings" panose="05000000000000000000" pitchFamily="2" charset="2"/>
              <a:buChar char="v"/>
            </a:pPr>
            <a:r>
              <a:rPr lang="hi-IN" dirty="0"/>
              <a:t> व्रत संबंधी लोकगीत</a:t>
            </a:r>
          </a:p>
          <a:p>
            <a:pPr>
              <a:buFont typeface="Wingdings" panose="05000000000000000000" pitchFamily="2" charset="2"/>
              <a:buChar char="v"/>
            </a:pPr>
            <a:r>
              <a:rPr lang="hi-IN" dirty="0"/>
              <a:t> जाति संबंधी लोकगीतः</a:t>
            </a:r>
          </a:p>
          <a:p>
            <a:pPr>
              <a:buFont typeface="Wingdings" panose="05000000000000000000" pitchFamily="2" charset="2"/>
              <a:buChar char="v"/>
            </a:pPr>
            <a:r>
              <a:rPr lang="hi-IN" dirty="0"/>
              <a:t> श्रम संबंधी लोकगीतः</a:t>
            </a:r>
            <a:endParaRPr lang="en-IN" dirty="0"/>
          </a:p>
        </p:txBody>
      </p:sp>
    </p:spTree>
    <p:extLst>
      <p:ext uri="{BB962C8B-B14F-4D97-AF65-F5344CB8AC3E}">
        <p14:creationId xmlns:p14="http://schemas.microsoft.com/office/powerpoint/2010/main" val="1561747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9E11D-24F8-6572-7687-873A3055B605}"/>
              </a:ext>
            </a:extLst>
          </p:cNvPr>
          <p:cNvSpPr>
            <a:spLocks noGrp="1"/>
          </p:cNvSpPr>
          <p:nvPr>
            <p:ph type="title"/>
          </p:nvPr>
        </p:nvSpPr>
        <p:spPr/>
        <p:txBody>
          <a:bodyPr>
            <a:normAutofit/>
          </a:bodyPr>
          <a:lstStyle/>
          <a:p>
            <a:r>
              <a:rPr lang="hi-IN" dirty="0"/>
              <a:t>संस्कारों संबंधी लोकगीत</a:t>
            </a:r>
            <a:endParaRPr lang="en-IN" dirty="0"/>
          </a:p>
        </p:txBody>
      </p:sp>
      <p:sp>
        <p:nvSpPr>
          <p:cNvPr id="3" name="Content Placeholder 2">
            <a:extLst>
              <a:ext uri="{FF2B5EF4-FFF2-40B4-BE49-F238E27FC236}">
                <a16:creationId xmlns:a16="http://schemas.microsoft.com/office/drawing/2014/main" id="{49333DC5-D0F5-0E6C-4B54-96D647A0A91B}"/>
              </a:ext>
            </a:extLst>
          </p:cNvPr>
          <p:cNvSpPr>
            <a:spLocks noGrp="1"/>
          </p:cNvSpPr>
          <p:nvPr>
            <p:ph idx="1"/>
          </p:nvPr>
        </p:nvSpPr>
        <p:spPr/>
        <p:txBody>
          <a:bodyPr/>
          <a:lstStyle/>
          <a:p>
            <a:pPr algn="just">
              <a:lnSpc>
                <a:spcPct val="150000"/>
              </a:lnSpc>
            </a:pPr>
            <a:r>
              <a:rPr lang="hi-IN" dirty="0"/>
              <a:t>भारत धर्म प्रधान देश है। यहां धर्म को जीवनचर्या से जोड़कर अपनाने की परंपरा चली आई है। सनातन धर्म में सोलह संस्कार बताए गए हैं। जन्म से पूर्व और मृत्यु के बाद तक इन संस्कारों की श्रृंखला चलती रहती है। इनमें गर्भाधान, जन्म, मुंडन, यज्ञोपवीत, विवाह और मृत्यु प्रधान है। इन सभी संस्कारों में देश के सभी प्रांतों में लोकगीतों की परंपरा है। जन्म के उत्सव और वह आदि में जहां प्रसन्नता के स्वर गूंजते हैं। वहीं मृत्यु के अवसर पर गाए जाने वाला गीत अत्यंत कारुणिक और हृदय विदारक होता है।अतः लोकगीत जीवन के हर छोटे-बड़े सुख दुख से संबंधित है।</a:t>
            </a:r>
            <a:endParaRPr lang="en-IN" dirty="0"/>
          </a:p>
        </p:txBody>
      </p:sp>
    </p:spTree>
    <p:extLst>
      <p:ext uri="{BB962C8B-B14F-4D97-AF65-F5344CB8AC3E}">
        <p14:creationId xmlns:p14="http://schemas.microsoft.com/office/powerpoint/2010/main" val="2095670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3B2AF-89F4-843F-4F4A-8A8FB350CE0A}"/>
              </a:ext>
            </a:extLst>
          </p:cNvPr>
          <p:cNvSpPr>
            <a:spLocks noGrp="1"/>
          </p:cNvSpPr>
          <p:nvPr>
            <p:ph type="title"/>
          </p:nvPr>
        </p:nvSpPr>
        <p:spPr/>
        <p:txBody>
          <a:bodyPr>
            <a:normAutofit/>
          </a:bodyPr>
          <a:lstStyle/>
          <a:p>
            <a:br>
              <a:rPr lang="hi-IN" dirty="0"/>
            </a:br>
            <a:r>
              <a:rPr lang="hi-IN" dirty="0"/>
              <a:t> ऋतु संबंधी लोकगीत</a:t>
            </a:r>
            <a:endParaRPr lang="en-IN" dirty="0"/>
          </a:p>
        </p:txBody>
      </p:sp>
      <p:sp>
        <p:nvSpPr>
          <p:cNvPr id="3" name="Content Placeholder 2">
            <a:extLst>
              <a:ext uri="{FF2B5EF4-FFF2-40B4-BE49-F238E27FC236}">
                <a16:creationId xmlns:a16="http://schemas.microsoft.com/office/drawing/2014/main" id="{045CD402-1300-CE8A-D83B-03FA7C06722E}"/>
              </a:ext>
            </a:extLst>
          </p:cNvPr>
          <p:cNvSpPr>
            <a:spLocks noGrp="1"/>
          </p:cNvSpPr>
          <p:nvPr>
            <p:ph idx="1"/>
          </p:nvPr>
        </p:nvSpPr>
        <p:spPr/>
        <p:txBody>
          <a:bodyPr>
            <a:normAutofit lnSpcReduction="10000"/>
          </a:bodyPr>
          <a:lstStyle/>
          <a:p>
            <a:pPr algn="just">
              <a:lnSpc>
                <a:spcPct val="150000"/>
              </a:lnSpc>
            </a:pPr>
            <a:r>
              <a:rPr lang="hi-IN" dirty="0"/>
              <a:t>भारत में अनेक ऋतुएँ हैं तथा उनसे जुड़े त्योहारों का अत्यधिक महत्व है। वर्षा, बसंत, हेमंत, शिशिर ऋतु में बदलते मौसम का अनुभव और उनसे जुड़े त्योहारों के आनंद की अभिव्यक्ति लोकगीतों में आसानी से मिलती है। ‌जहां आषाढ़ के महीनों में ‘आल्हा’ गाकर उल्लास होते हैं वही सावन के महीने में तो अनुभूतियों का सशक्त संसार देखा जा सकता है। फागुन में फाग का उल्लास है तो चैत में  चैती गाकर वे अपने मनोभावों को शब्द प्रदान करते हैं। लोकगीतों का प्रकृति के साथ गहरा संबंध है। प्रत्येक ऋतु के साथ मानव का बाह्य और आंतरिक परिवेश बदलता है। लोक गायक जहां बाहरी प्रकृति में होने वाले परिवर्तनों का सूक्ष्म निरीक्षण कर अपनी कलम चलाता है वहीं पर मानव मन प्राकृतिक परिवर्तन के प्रभाव को भी अंकित करता है। लगभग सभी भाषाओं में बारहमासा लिखने की लोक परंपरा आज भी जीवित है।</a:t>
            </a:r>
            <a:endParaRPr lang="en-IN" dirty="0"/>
          </a:p>
        </p:txBody>
      </p:sp>
    </p:spTree>
    <p:extLst>
      <p:ext uri="{BB962C8B-B14F-4D97-AF65-F5344CB8AC3E}">
        <p14:creationId xmlns:p14="http://schemas.microsoft.com/office/powerpoint/2010/main" val="840397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BE15-0029-011F-3D97-AD212CA54FF7}"/>
              </a:ext>
            </a:extLst>
          </p:cNvPr>
          <p:cNvSpPr>
            <a:spLocks noGrp="1"/>
          </p:cNvSpPr>
          <p:nvPr>
            <p:ph type="title"/>
          </p:nvPr>
        </p:nvSpPr>
        <p:spPr/>
        <p:txBody>
          <a:bodyPr>
            <a:normAutofit/>
          </a:bodyPr>
          <a:lstStyle/>
          <a:p>
            <a:br>
              <a:rPr lang="hi-IN" dirty="0"/>
            </a:br>
            <a:r>
              <a:rPr lang="hi-IN" dirty="0"/>
              <a:t> व्रत संबंधी लोकगीत</a:t>
            </a:r>
            <a:endParaRPr lang="en-IN" dirty="0"/>
          </a:p>
        </p:txBody>
      </p:sp>
      <p:sp>
        <p:nvSpPr>
          <p:cNvPr id="3" name="Content Placeholder 2">
            <a:extLst>
              <a:ext uri="{FF2B5EF4-FFF2-40B4-BE49-F238E27FC236}">
                <a16:creationId xmlns:a16="http://schemas.microsoft.com/office/drawing/2014/main" id="{015F967F-E8D8-602E-342B-9D9545509D07}"/>
              </a:ext>
            </a:extLst>
          </p:cNvPr>
          <p:cNvSpPr>
            <a:spLocks noGrp="1"/>
          </p:cNvSpPr>
          <p:nvPr>
            <p:ph idx="1"/>
          </p:nvPr>
        </p:nvSpPr>
        <p:spPr/>
        <p:txBody>
          <a:bodyPr/>
          <a:lstStyle/>
          <a:p>
            <a:pPr algn="just">
              <a:lnSpc>
                <a:spcPct val="150000"/>
              </a:lnSpc>
            </a:pPr>
            <a:r>
              <a:rPr lang="hi-IN" dirty="0"/>
              <a:t>धर्म प्रधान देश होने के साथ भारत में व्रत और अनुष्ठान की अनूठी परंपरा मिलती है। प्रत्येक सोमवार या सावन के पहले महीने तथा शिवरात्रि के दिन शिव की उपासना संबंधी व्रत, गणेश चतुर्थी संबंधी लोकगीत, नवरात्रि के व्रत संबंधी लोकगीत, सत्यनारायण की कथा संबंधी लोकगीत, रामनवमी के व्रत से जुड़े लोकगीत, कृष्ण जन्माष्टमी से जुड़े लोकगीत, तीज व्रत के लोकगीत, नाग पंचमी में नाग देवता संबंधी आदि असंख्य ऐसे लोकगीत हैं जो वह मानव की औरत संबंधी धारणा से जुड़े हुए हैं।</a:t>
            </a:r>
            <a:endParaRPr lang="en-IN" dirty="0"/>
          </a:p>
        </p:txBody>
      </p:sp>
    </p:spTree>
    <p:extLst>
      <p:ext uri="{BB962C8B-B14F-4D97-AF65-F5344CB8AC3E}">
        <p14:creationId xmlns:p14="http://schemas.microsoft.com/office/powerpoint/2010/main" val="1558910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09CFF-F89A-EC2D-A6A4-B2D866254AA9}"/>
              </a:ext>
            </a:extLst>
          </p:cNvPr>
          <p:cNvSpPr>
            <a:spLocks noGrp="1"/>
          </p:cNvSpPr>
          <p:nvPr>
            <p:ph type="title"/>
          </p:nvPr>
        </p:nvSpPr>
        <p:spPr/>
        <p:txBody>
          <a:bodyPr/>
          <a:lstStyle/>
          <a:p>
            <a:r>
              <a:rPr lang="hi-IN" dirty="0"/>
              <a:t>जाति संबंधी लोकगीतः</a:t>
            </a:r>
            <a:endParaRPr lang="en-IN" dirty="0"/>
          </a:p>
        </p:txBody>
      </p:sp>
      <p:sp>
        <p:nvSpPr>
          <p:cNvPr id="3" name="Content Placeholder 2">
            <a:extLst>
              <a:ext uri="{FF2B5EF4-FFF2-40B4-BE49-F238E27FC236}">
                <a16:creationId xmlns:a16="http://schemas.microsoft.com/office/drawing/2014/main" id="{B1C36D7E-1B67-3D1F-0220-08254B23310E}"/>
              </a:ext>
            </a:extLst>
          </p:cNvPr>
          <p:cNvSpPr>
            <a:spLocks noGrp="1"/>
          </p:cNvSpPr>
          <p:nvPr>
            <p:ph idx="1"/>
          </p:nvPr>
        </p:nvSpPr>
        <p:spPr/>
        <p:txBody>
          <a:bodyPr/>
          <a:lstStyle/>
          <a:p>
            <a:pPr algn="just">
              <a:lnSpc>
                <a:spcPct val="150000"/>
              </a:lnSpc>
            </a:pPr>
            <a:r>
              <a:rPr lang="hi-IN" dirty="0"/>
              <a:t>कुछ लोकगीत ऐसे भी हैं जो केवल कुछ विशेष जातियों में ही गाए जाते हैं। अहीर जाति के लोगों का जातीय गीत ‘विरहा’ है। इसी प्रकार दु:साध जाति के लोग ‘पचरा’ गाते हैं। इसी प्रकार गोंडों के गीत, कहारों के गीत, धोबियों के गीत, माली के गीत गाए जाते हैं। गेरुआ वस्त्र धारण करके साईं नामक कुछ सारंगी पर गोपीचंद और भरथरी की गाथा गाते हैं। इसी प्रकार गढ़वाल में औजी जाति विशेष प्रकार के गीत गाती है।</a:t>
            </a:r>
            <a:endParaRPr lang="en-IN" dirty="0"/>
          </a:p>
        </p:txBody>
      </p:sp>
    </p:spTree>
    <p:extLst>
      <p:ext uri="{BB962C8B-B14F-4D97-AF65-F5344CB8AC3E}">
        <p14:creationId xmlns:p14="http://schemas.microsoft.com/office/powerpoint/2010/main" val="3784341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F75F-BEAF-52F6-F20D-A8E2DCDBBD69}"/>
              </a:ext>
            </a:extLst>
          </p:cNvPr>
          <p:cNvSpPr>
            <a:spLocks noGrp="1"/>
          </p:cNvSpPr>
          <p:nvPr>
            <p:ph type="title"/>
          </p:nvPr>
        </p:nvSpPr>
        <p:spPr/>
        <p:txBody>
          <a:bodyPr/>
          <a:lstStyle/>
          <a:p>
            <a:r>
              <a:rPr lang="hi-IN" dirty="0"/>
              <a:t>श्रम संबंधी लोकगीतः</a:t>
            </a:r>
            <a:endParaRPr lang="en-IN" dirty="0"/>
          </a:p>
        </p:txBody>
      </p:sp>
      <p:sp>
        <p:nvSpPr>
          <p:cNvPr id="3" name="Content Placeholder 2">
            <a:extLst>
              <a:ext uri="{FF2B5EF4-FFF2-40B4-BE49-F238E27FC236}">
                <a16:creationId xmlns:a16="http://schemas.microsoft.com/office/drawing/2014/main" id="{548CC802-DFD5-AC26-8F25-2A07D1416FAD}"/>
              </a:ext>
            </a:extLst>
          </p:cNvPr>
          <p:cNvSpPr>
            <a:spLocks noGrp="1"/>
          </p:cNvSpPr>
          <p:nvPr>
            <p:ph idx="1"/>
          </p:nvPr>
        </p:nvSpPr>
        <p:spPr/>
        <p:txBody>
          <a:bodyPr/>
          <a:lstStyle/>
          <a:p>
            <a:pPr algn="just">
              <a:lnSpc>
                <a:spcPct val="150000"/>
              </a:lnSpc>
            </a:pPr>
            <a:r>
              <a:rPr lang="hi-IN" dirty="0"/>
              <a:t>कुछ लोकगीत ऐसी है जो विशेष कार्य करते हुए गाए जाते हैं। जैसे खेतों में धान रोपते समय जो गीत गाए जाते हैं उन्हें रोपनी के गीत, खेत निराते समय निरवाही या सोहनी के गीत, जांत पीसते समय जैंतसार , तेल फेरते समय कोल्हू के गीत आज भी गांवों में गाए जाते हैं। इन गीतों को श्रम गीतों के अंतर्गत रखा गया है। गीत गाते समय एक तो थकान का अनुभव नहीं होता और दूसरा काम में मन लगा रहता है।</a:t>
            </a:r>
            <a:endParaRPr lang="en-IN" dirty="0"/>
          </a:p>
        </p:txBody>
      </p:sp>
    </p:spTree>
    <p:extLst>
      <p:ext uri="{BB962C8B-B14F-4D97-AF65-F5344CB8AC3E}">
        <p14:creationId xmlns:p14="http://schemas.microsoft.com/office/powerpoint/2010/main" val="240905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6933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155</TotalTime>
  <Words>1197</Words>
  <Application>Microsoft Office PowerPoint</Application>
  <PresentationFormat>Widescreen</PresentationFormat>
  <Paragraphs>45</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Calibri Light</vt:lpstr>
      <vt:lpstr>Kokila</vt:lpstr>
      <vt:lpstr>Wingdings</vt:lpstr>
      <vt:lpstr>Retrospect</vt:lpstr>
      <vt:lpstr>लोकगीत</vt:lpstr>
      <vt:lpstr>लोकगीत</vt:lpstr>
      <vt:lpstr>लोकगीत की परिभाषाएं</vt:lpstr>
      <vt:lpstr>लोकगीत की विशेषताएं </vt:lpstr>
      <vt:lpstr>लोकगीतों के प्रमुख प्रकार</vt:lpstr>
      <vt:lpstr>संस्कारों संबंधी लोकगीत</vt:lpstr>
      <vt:lpstr>  ऋतु संबंधी लोकगीत</vt:lpstr>
      <vt:lpstr>  व्रत संबंधी लोकगीत</vt:lpstr>
      <vt:lpstr>जाति संबंधी लोकगीतः</vt:lpstr>
      <vt:lpstr>श्रम संबंधी लोकगीतः</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60</cp:revision>
  <dcterms:created xsi:type="dcterms:W3CDTF">2022-07-17T02:25:21Z</dcterms:created>
  <dcterms:modified xsi:type="dcterms:W3CDTF">2022-07-19T04:47:18Z</dcterms:modified>
</cp:coreProperties>
</file>